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  <p:embeddedFont>
      <p:font typeface="Geist"/>
      <p:regular r:id="rId19"/>
    </p:embeddedFont>
    <p:embeddedFont>
      <p:font typeface="Geis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2745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JavaScript: El Motor de la Web Dinámica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2713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Aprende a crear experiencias web interactivas y dinámicas con el lenguaje de programación más popular del mundo.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2412"/>
            <a:ext cx="10184011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Buenas Prácticas y Errores Comunes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93156"/>
            <a:ext cx="6407944" cy="3789283"/>
          </a:xfrm>
          <a:prstGeom prst="roundRect">
            <a:avLst>
              <a:gd name="adj" fmla="val 251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2642830"/>
            <a:ext cx="291548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✨</a:t>
            </a:r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 Mejores prácticas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64" y="3147417"/>
            <a:ext cx="5908596" cy="248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Usar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 lugar de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Declarar variables con su alcance correcto (block scope)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Usar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comparaciones estrictas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Separar lógica en funciones reutilizables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Añadir comentarios claros en código complejo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Usar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console.log()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depuración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393156"/>
            <a:ext cx="6408063" cy="3789283"/>
          </a:xfrm>
          <a:prstGeom prst="roundRect">
            <a:avLst>
              <a:gd name="adj" fmla="val 251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78222" y="2642830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⚠️</a:t>
            </a:r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 Errores típicos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8222" y="3147417"/>
            <a:ext cx="5908715" cy="278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Hoisting no deseado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declarar variables con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 lugar de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let/const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Comparación floja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usar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 lugar de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Sin declaración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crear variables globales implícitas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Redefinición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intentar reasignar a variables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Sin punto y coma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omitirlos puede causar problemas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Undefined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intentar acceder a propiedades de valores no definidos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37590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Recuerda: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La práctica constante y la lectura de documentación son esenciales para dominar JavaScript. Prueba tu código frecuentemente en diferentes navegadores y usa herramientas de desarrollo.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8256"/>
            <a:ext cx="5725358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¿Qué es JavaScript?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9607"/>
            <a:ext cx="828413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JavaScript es un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lenguaje de programación interpretado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que se ejecuta en tiempo real en el navegador del usuario. A diferencia de otros lenguajes compilados, JavaScript permite modificar el contenido de una página web de forma dinámica sin necesidad de recargarla.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02875"/>
            <a:ext cx="828413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 papel principal es añadir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interactividad y lógica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 las páginas web, transformándolas de documentos estáticos en aplicaciones funcionales completas.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638943" y="3542348"/>
            <a:ext cx="296037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Características clave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638943" y="4137660"/>
            <a:ext cx="4205168" cy="17118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Lenguaje interpretado en tiempo real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Ejecución en el cliente (navegador)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Tipo dinámico y flexible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Compatible con todos los navegadores modernos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468" y="1125974"/>
            <a:ext cx="7546896" cy="643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38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El Triángulo del Desarrollo Web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2468" y="2027872"/>
            <a:ext cx="3793212" cy="2113717"/>
          </a:xfrm>
          <a:prstGeom prst="roundRect">
            <a:avLst>
              <a:gd name="adj" fmla="val 393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90" y="2248495"/>
            <a:ext cx="593527" cy="593527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325" y="2411611"/>
            <a:ext cx="267057" cy="26705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13090" y="3014543"/>
            <a:ext cx="247340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HTML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913090" y="3439478"/>
            <a:ext cx="3351967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Estructura y contenido del documento</a:t>
            </a:r>
            <a:endParaRPr lang="en-US" sz="1550" dirty="0"/>
          </a:p>
        </p:txBody>
      </p:sp>
      <p:sp>
        <p:nvSpPr>
          <p:cNvPr id="9" name="Shape 4"/>
          <p:cNvSpPr/>
          <p:nvPr/>
        </p:nvSpPr>
        <p:spPr>
          <a:xfrm>
            <a:off x="4658201" y="2027872"/>
            <a:ext cx="3793331" cy="2113717"/>
          </a:xfrm>
          <a:prstGeom prst="roundRect">
            <a:avLst>
              <a:gd name="adj" fmla="val 393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24" y="2248495"/>
            <a:ext cx="593527" cy="593527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2059" y="2411611"/>
            <a:ext cx="267057" cy="26705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78824" y="3014543"/>
            <a:ext cx="247340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CSS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4878824" y="3439478"/>
            <a:ext cx="335208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Estilos, diseño y aspecto visual</a:t>
            </a:r>
            <a:endParaRPr lang="en-US" sz="1550" dirty="0"/>
          </a:p>
        </p:txBody>
      </p:sp>
      <p:sp>
        <p:nvSpPr>
          <p:cNvPr id="14" name="Shape 7"/>
          <p:cNvSpPr/>
          <p:nvPr/>
        </p:nvSpPr>
        <p:spPr>
          <a:xfrm>
            <a:off x="692468" y="4314111"/>
            <a:ext cx="7759065" cy="1872972"/>
          </a:xfrm>
          <a:prstGeom prst="roundRect">
            <a:avLst>
              <a:gd name="adj" fmla="val 443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090" y="4534733"/>
            <a:ext cx="593527" cy="593527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6325" y="4697849"/>
            <a:ext cx="267057" cy="267057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13090" y="5300782"/>
            <a:ext cx="247340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JavaScript</a:t>
            </a:r>
            <a:endParaRPr lang="en-US" sz="1900" dirty="0"/>
          </a:p>
        </p:txBody>
      </p:sp>
      <p:sp>
        <p:nvSpPr>
          <p:cNvPr id="18" name="Text 9"/>
          <p:cNvSpPr/>
          <p:nvPr/>
        </p:nvSpPr>
        <p:spPr>
          <a:xfrm>
            <a:off x="913090" y="5725716"/>
            <a:ext cx="7317819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Lógica, interactividad y comportamiento</a:t>
            </a:r>
            <a:endParaRPr lang="en-US" sz="1550" dirty="0"/>
          </a:p>
        </p:txBody>
      </p:sp>
      <p:sp>
        <p:nvSpPr>
          <p:cNvPr id="19" name="Text 10"/>
          <p:cNvSpPr/>
          <p:nvPr/>
        </p:nvSpPr>
        <p:spPr>
          <a:xfrm>
            <a:off x="692468" y="6381274"/>
            <a:ext cx="7759065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JavaScript es el elemento dinámico que une HTML (estructura) y CSS (estilos) para crear experiencias web completas. Permite responder a las acciones del usuario, modificar el DOM en tiempo real y comunicarse con servidores de forma asíncrona.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3129"/>
            <a:ext cx="6975515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 Historia de JavaScript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710113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4" name="Shape 2"/>
          <p:cNvSpPr/>
          <p:nvPr/>
        </p:nvSpPr>
        <p:spPr>
          <a:xfrm>
            <a:off x="3301960" y="4029670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5" name="Shape 3"/>
          <p:cNvSpPr/>
          <p:nvPr/>
        </p:nvSpPr>
        <p:spPr>
          <a:xfrm>
            <a:off x="3062049" y="4454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47120" y="4489013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899642" y="241387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1995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918460"/>
            <a:ext cx="4593312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Netscape</a:t>
            </a:r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crea Mocha (luego LiveScript), renombrado JavaScript para aprovechar popularidad de Java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71011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10" name="Shape 8"/>
          <p:cNvSpPr/>
          <p:nvPr/>
        </p:nvSpPr>
        <p:spPr>
          <a:xfrm>
            <a:off x="5727382" y="4454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12453" y="4489013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564856" y="561736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1997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85818" y="6121956"/>
            <a:ext cx="459343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ECMAScript 1</a:t>
            </a:r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se estandariza para garantizar compatibilidad entre navegadores diferentes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4029670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15" name="Shape 13"/>
          <p:cNvSpPr/>
          <p:nvPr/>
        </p:nvSpPr>
        <p:spPr>
          <a:xfrm>
            <a:off x="8392597" y="4454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77667" y="4489013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30070" y="241387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2009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1032" y="2918460"/>
            <a:ext cx="459343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Node.js</a:t>
            </a:r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permite ejecutar JavaScript fuera del navegador, en servidores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71011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002A80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57930" y="4454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43000" y="4489013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5403" y="561736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2015+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16365" y="6121956"/>
            <a:ext cx="459343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ECMAScript 6+</a:t>
            </a:r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introduce modernas características: clases, módulos, promesas y sintaxis avanzada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6688" y="531852"/>
            <a:ext cx="9349026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5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¿Para Qué Sirve JavaScript en la Práctica?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688" y="1486972"/>
            <a:ext cx="7891820" cy="44719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63802" y="2697361"/>
            <a:ext cx="253877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Casos de uso cotidiano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463802" y="3130510"/>
            <a:ext cx="4047411" cy="171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Validación de formularios en tiempo real</a:t>
            </a:r>
            <a:endParaRPr lang="en-US" sz="14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Menús desplegables y navegación dinámica</a:t>
            </a:r>
            <a:endParaRPr lang="en-US" sz="14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Carruseles de imágenes y sliders</a:t>
            </a:r>
            <a:endParaRPr lang="en-US" sz="14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Contadores y relojes actualizados automáticamente</a:t>
            </a:r>
            <a:endParaRPr lang="en-US" sz="14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Carga de contenido sin recargar la página</a:t>
            </a:r>
            <a:endParaRPr lang="en-US" sz="14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API de geolocalización y cámara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6688" y="6278047"/>
            <a:ext cx="448389" cy="4483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6688" y="6903720"/>
            <a:ext cx="2352199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Comercio electrónico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26688" y="7280077"/>
            <a:ext cx="4007406" cy="417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Actualización del carrito de compras sin recargar página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378" y="6278047"/>
            <a:ext cx="448389" cy="4483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11378" y="6903720"/>
            <a:ext cx="2242185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Redes sociales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311378" y="7280077"/>
            <a:ext cx="4007525" cy="417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Feed infinito, notificaciones instantáneas y mensajes en vivo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6187" y="6278047"/>
            <a:ext cx="448389" cy="4483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96187" y="6903720"/>
            <a:ext cx="2420303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Streaming multimedia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9496187" y="7280077"/>
            <a:ext cx="4007406" cy="417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Controles de reproducción y gestión de contenido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8127"/>
            <a:ext cx="1140809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Fundamentos: Variables y Tipos de Datos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9033"/>
            <a:ext cx="4196358" cy="4282440"/>
          </a:xfrm>
          <a:prstGeom prst="roundRect">
            <a:avLst>
              <a:gd name="adj" fmla="val 3486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08553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398871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562225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306008"/>
            <a:ext cx="342542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Declaración de variables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810595"/>
            <a:ext cx="3681770" cy="899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JavaScript ofrece tres formas: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(función),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(bloque) y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(constante, bloque)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51084" y="4965383"/>
            <a:ext cx="3681770" cy="1224439"/>
          </a:xfrm>
          <a:prstGeom prst="roundRect">
            <a:avLst>
              <a:gd name="adj" fmla="val 7781"/>
            </a:avLst>
          </a:prstGeom>
          <a:solidFill>
            <a:srgbClr val="1D232D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773" y="4965383"/>
            <a:ext cx="3704392" cy="1224439"/>
          </a:xfrm>
          <a:prstGeom prst="roundRect">
            <a:avLst>
              <a:gd name="adj" fmla="val 2779"/>
            </a:avLst>
          </a:prstGeom>
          <a:solidFill>
            <a:srgbClr val="1D232D"/>
          </a:solidFill>
          <a:ln/>
        </p:spPr>
      </p:sp>
      <p:sp>
        <p:nvSpPr>
          <p:cNvPr id="11" name="Text 7"/>
          <p:cNvSpPr/>
          <p:nvPr/>
        </p:nvSpPr>
        <p:spPr>
          <a:xfrm>
            <a:off x="1266587" y="5135404"/>
            <a:ext cx="325076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mensaje = "Bienvenido";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PI = 3.1416;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usuario = "desarrollador";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16962" y="2739033"/>
            <a:ext cx="4196358" cy="4282440"/>
          </a:xfrm>
          <a:prstGeom prst="roundRect">
            <a:avLst>
              <a:gd name="adj" fmla="val 3486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708553"/>
            <a:ext cx="4196358" cy="121920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398871"/>
            <a:ext cx="680442" cy="6804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78933" y="2562225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5474256" y="3306008"/>
            <a:ext cx="3642479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Tipos de datos principales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5474256" y="3810595"/>
            <a:ext cx="3681770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String, Number, Boolean, Null, Undefined, Symbol y Object. JavaScript es dinámico: el tipo se determina en ejecución</a:t>
            </a:r>
            <a:endParaRPr lang="en-US" sz="1750" dirty="0"/>
          </a:p>
        </p:txBody>
      </p:sp>
      <p:sp>
        <p:nvSpPr>
          <p:cNvPr id="18" name="Shape 12"/>
          <p:cNvSpPr/>
          <p:nvPr/>
        </p:nvSpPr>
        <p:spPr>
          <a:xfrm>
            <a:off x="5474256" y="5244941"/>
            <a:ext cx="3681770" cy="1519238"/>
          </a:xfrm>
          <a:prstGeom prst="roundRect">
            <a:avLst>
              <a:gd name="adj" fmla="val 6271"/>
            </a:avLst>
          </a:prstGeom>
          <a:solidFill>
            <a:srgbClr val="1D232D"/>
          </a:solidFill>
          <a:ln/>
        </p:spPr>
      </p:sp>
      <p:sp>
        <p:nvSpPr>
          <p:cNvPr id="19" name="Shape 13"/>
          <p:cNvSpPr/>
          <p:nvPr/>
        </p:nvSpPr>
        <p:spPr>
          <a:xfrm>
            <a:off x="5462945" y="5244941"/>
            <a:ext cx="3704392" cy="1519238"/>
          </a:xfrm>
          <a:prstGeom prst="roundRect">
            <a:avLst>
              <a:gd name="adj" fmla="val 2240"/>
            </a:avLst>
          </a:prstGeom>
          <a:solidFill>
            <a:srgbClr val="1D232D"/>
          </a:solidFill>
          <a:ln/>
        </p:spPr>
      </p:sp>
      <p:sp>
        <p:nvSpPr>
          <p:cNvPr id="20" name="Text 14"/>
          <p:cNvSpPr/>
          <p:nvPr/>
        </p:nvSpPr>
        <p:spPr>
          <a:xfrm>
            <a:off x="5689759" y="5414963"/>
            <a:ext cx="3250763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nombre = "JavaScript";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edad = 28;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activo = true;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datos = null;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9640133" y="2739033"/>
            <a:ext cx="4196358" cy="4282440"/>
          </a:xfrm>
          <a:prstGeom prst="roundRect">
            <a:avLst>
              <a:gd name="adj" fmla="val 3486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708553"/>
            <a:ext cx="4196358" cy="121920"/>
          </a:xfrm>
          <a:prstGeom prst="rect">
            <a:avLst/>
          </a:prstGeom>
        </p:spPr>
      </p:pic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2398871"/>
            <a:ext cx="680442" cy="680442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11602105" y="2562225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100" dirty="0"/>
          </a:p>
        </p:txBody>
      </p:sp>
      <p:sp>
        <p:nvSpPr>
          <p:cNvPr id="25" name="Text 17"/>
          <p:cNvSpPr/>
          <p:nvPr/>
        </p:nvSpPr>
        <p:spPr>
          <a:xfrm>
            <a:off x="9897427" y="330600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Operadores básicos</a:t>
            </a:r>
            <a:endParaRPr lang="en-US" sz="2200" dirty="0"/>
          </a:p>
        </p:txBody>
      </p:sp>
      <p:sp>
        <p:nvSpPr>
          <p:cNvPr id="26" name="Text 18"/>
          <p:cNvSpPr/>
          <p:nvPr/>
        </p:nvSpPr>
        <p:spPr>
          <a:xfrm>
            <a:off x="9897427" y="3810595"/>
            <a:ext cx="368177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Aritméticos (+, -, *, /), asignación (=), comparación (==, ===, !=, &gt;, &lt;) y lógicos (&amp;&amp;, ||, !)</a:t>
            </a:r>
            <a:endParaRPr lang="en-US" sz="1750" dirty="0"/>
          </a:p>
        </p:txBody>
      </p:sp>
      <p:sp>
        <p:nvSpPr>
          <p:cNvPr id="27" name="Shape 19"/>
          <p:cNvSpPr/>
          <p:nvPr/>
        </p:nvSpPr>
        <p:spPr>
          <a:xfrm>
            <a:off x="9897427" y="4950143"/>
            <a:ext cx="3681770" cy="1224439"/>
          </a:xfrm>
          <a:prstGeom prst="roundRect">
            <a:avLst>
              <a:gd name="adj" fmla="val 7781"/>
            </a:avLst>
          </a:prstGeom>
          <a:solidFill>
            <a:srgbClr val="1D232D"/>
          </a:solidFill>
          <a:ln/>
        </p:spPr>
      </p:sp>
      <p:sp>
        <p:nvSpPr>
          <p:cNvPr id="28" name="Shape 20"/>
          <p:cNvSpPr/>
          <p:nvPr/>
        </p:nvSpPr>
        <p:spPr>
          <a:xfrm>
            <a:off x="9886117" y="4950143"/>
            <a:ext cx="3704392" cy="1224439"/>
          </a:xfrm>
          <a:prstGeom prst="roundRect">
            <a:avLst>
              <a:gd name="adj" fmla="val 2779"/>
            </a:avLst>
          </a:prstGeom>
          <a:solidFill>
            <a:srgbClr val="1D232D"/>
          </a:solidFill>
          <a:ln/>
        </p:spPr>
      </p:sp>
      <p:sp>
        <p:nvSpPr>
          <p:cNvPr id="29" name="Text 21"/>
          <p:cNvSpPr/>
          <p:nvPr/>
        </p:nvSpPr>
        <p:spPr>
          <a:xfrm>
            <a:off x="10112931" y="5120164"/>
            <a:ext cx="325076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suma = 5 + 3;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mayor = (edad &gt; 18);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valido = (nombre &amp;&amp; edad);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842" y="1256228"/>
            <a:ext cx="5409962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8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Estructuras de Control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6842" y="2304455"/>
            <a:ext cx="2430185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Condicionales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166842" y="2786896"/>
            <a:ext cx="3654385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Controlan la ejecución basándose en condiciones lógicas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166842" y="3443645"/>
            <a:ext cx="3654385" cy="3342203"/>
          </a:xfrm>
          <a:prstGeom prst="roundRect">
            <a:avLst>
              <a:gd name="adj" fmla="val 2443"/>
            </a:avLst>
          </a:prstGeom>
          <a:solidFill>
            <a:srgbClr val="1D232D"/>
          </a:solidFill>
          <a:ln/>
        </p:spPr>
      </p:sp>
      <p:sp>
        <p:nvSpPr>
          <p:cNvPr id="7" name="Shape 4"/>
          <p:cNvSpPr/>
          <p:nvPr/>
        </p:nvSpPr>
        <p:spPr>
          <a:xfrm>
            <a:off x="6157198" y="3443645"/>
            <a:ext cx="3673673" cy="3342203"/>
          </a:xfrm>
          <a:prstGeom prst="roundRect">
            <a:avLst>
              <a:gd name="adj" fmla="val 873"/>
            </a:avLst>
          </a:prstGeom>
          <a:solidFill>
            <a:srgbClr val="1D232D"/>
          </a:solidFill>
          <a:ln/>
        </p:spPr>
      </p:sp>
      <p:sp>
        <p:nvSpPr>
          <p:cNvPr id="8" name="Text 5"/>
          <p:cNvSpPr/>
          <p:nvPr/>
        </p:nvSpPr>
        <p:spPr>
          <a:xfrm>
            <a:off x="6351508" y="3589377"/>
            <a:ext cx="3285053" cy="3050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(edad &gt;= 18) {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console.log("Mayor de edad");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 else {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console.log("Menor de edad");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switch(dia) {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case "lunes":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console.log("Día laborable");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break;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default: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console.log("Fin de semana");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303193" y="2304455"/>
            <a:ext cx="2430185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Bucles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3193" y="2786896"/>
            <a:ext cx="3654385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Repiten bloques de código múltiples veces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0303193" y="3443645"/>
            <a:ext cx="3654385" cy="3342203"/>
          </a:xfrm>
          <a:prstGeom prst="roundRect">
            <a:avLst>
              <a:gd name="adj" fmla="val 2443"/>
            </a:avLst>
          </a:prstGeom>
          <a:solidFill>
            <a:srgbClr val="1D232D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3548" y="3443645"/>
            <a:ext cx="3673673" cy="3342203"/>
          </a:xfrm>
          <a:prstGeom prst="roundRect">
            <a:avLst>
              <a:gd name="adj" fmla="val 873"/>
            </a:avLst>
          </a:prstGeom>
          <a:solidFill>
            <a:srgbClr val="1D232D"/>
          </a:solidFill>
          <a:ln/>
        </p:spPr>
      </p:sp>
      <p:sp>
        <p:nvSpPr>
          <p:cNvPr id="13" name="Text 10"/>
          <p:cNvSpPr/>
          <p:nvPr/>
        </p:nvSpPr>
        <p:spPr>
          <a:xfrm>
            <a:off x="10487858" y="3589377"/>
            <a:ext cx="3285053" cy="3050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(let i = 0; i &lt; 5; i++) {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console.log("Iteración: " + i);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(activo) {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console.log("Ejecutando...");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activo = false;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numeros = [1, 2, 3];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numeros.forEach(num =&gt; {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console.log(num * 2);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781" y="776526"/>
            <a:ext cx="7625239" cy="1410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2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Manipulación del DOM y Eventos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81" y="2498050"/>
            <a:ext cx="1084898" cy="1753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8204" y="2714982"/>
            <a:ext cx="2712244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Acceso al DOM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38204" y="3192066"/>
            <a:ext cx="6332815" cy="842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JavaScript puede seleccionar elementos HTML usando métodos como </a:t>
            </a:r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getElementById</a:t>
            </a:r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querySelector</a:t>
            </a:r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o </a:t>
            </a:r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getElementsByClassName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781" y="4251841"/>
            <a:ext cx="1084898" cy="17385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8204" y="4468773"/>
            <a:ext cx="2712244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Escucha de eventos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38204" y="4945856"/>
            <a:ext cx="6332815" cy="827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 registran "listeners" para responder a acciones del usuario: click, submit, change, keypress, scroll y muchos más tipos de eventos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781" y="5990392"/>
            <a:ext cx="1084898" cy="14626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8204" y="6207323"/>
            <a:ext cx="298918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Modificación dinámica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38204" y="6684407"/>
            <a:ext cx="6332815" cy="551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 altera el contenido, estilos o estructura del documento en tiempo real sin recargar la página, creando experiencias fluidas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2921" y="1304092"/>
            <a:ext cx="6760250" cy="461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Ejemplo Práctico: Contador Interactivo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2412921" y="1988344"/>
            <a:ext cx="2611874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HTML + JavaScript integrados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2412921" y="2308146"/>
            <a:ext cx="4728924" cy="150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Vamos a crear un contador simple que responda a clics de botones: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2412921" y="2558415"/>
            <a:ext cx="4728924" cy="4266843"/>
          </a:xfrm>
          <a:prstGeom prst="roundRect">
            <a:avLst>
              <a:gd name="adj" fmla="val 1399"/>
            </a:avLst>
          </a:prstGeom>
          <a:solidFill>
            <a:srgbClr val="1D232D"/>
          </a:solidFill>
          <a:ln/>
        </p:spPr>
      </p:sp>
      <p:sp>
        <p:nvSpPr>
          <p:cNvPr id="6" name="Shape 4"/>
          <p:cNvSpPr/>
          <p:nvPr/>
        </p:nvSpPr>
        <p:spPr>
          <a:xfrm>
            <a:off x="2405896" y="2558415"/>
            <a:ext cx="4742974" cy="4266843"/>
          </a:xfrm>
          <a:prstGeom prst="roundRect">
            <a:avLst>
              <a:gd name="adj" fmla="val 500"/>
            </a:avLst>
          </a:prstGeom>
          <a:solidFill>
            <a:srgbClr val="1D232D"/>
          </a:solidFill>
          <a:ln/>
        </p:spPr>
      </p:sp>
      <p:sp>
        <p:nvSpPr>
          <p:cNvPr id="7" name="Text 5"/>
          <p:cNvSpPr/>
          <p:nvPr/>
        </p:nvSpPr>
        <p:spPr>
          <a:xfrm>
            <a:off x="2547937" y="2664976"/>
            <a:ext cx="4458891" cy="4053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&lt;html&gt;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&lt;body&gt;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&lt;h2&gt;Contador: &lt;span id="contador"&gt;0&lt;/span&gt;&lt;/h2&gt;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&lt;button onclick="incrementar()"&lt;/span&gt;&gt;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Sumar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&lt;/button&gt;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&lt;button onclick="restar()"&lt;/span&gt;&gt;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Restar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&lt;/button&gt;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&lt;script&gt;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let contador = 0;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function incrementar() {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contador++;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document.getElementById("contador").textContent = contador;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function restar() {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contador--;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document.getElementById("contador").textContent = contador;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&lt;/script&gt;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&lt;/body&gt;</a:t>
            </a:r>
            <a:endParaRPr lang="en-US" sz="11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&lt;/html&gt;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7393781" y="1899404"/>
            <a:ext cx="4933712" cy="5025985"/>
          </a:xfrm>
          <a:prstGeom prst="roundRect">
            <a:avLst>
              <a:gd name="adj" fmla="val 2074"/>
            </a:avLst>
          </a:prstGeom>
          <a:solidFill>
            <a:srgbClr val="77C9EB">
              <a:alpha val="95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535823" y="1988344"/>
            <a:ext cx="1776174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¿Cómo funciona?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535823" y="2308146"/>
            <a:ext cx="4649629" cy="913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Font typeface="+mj-lt"/>
              <a:buAutoNum type="arabicPeriod" startAt="1"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Inicializamos variable </a:t>
            </a:r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6ABC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contador</a:t>
            </a:r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 0</a:t>
            </a:r>
            <a:endParaRPr lang="en-US" sz="1100" dirty="0"/>
          </a:p>
          <a:p>
            <a:pPr algn="l" marL="342900" indent="-342900">
              <a:lnSpc>
                <a:spcPts val="11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Función </a:t>
            </a:r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6ABC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incrementar()</a:t>
            </a:r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suma 1 al contador</a:t>
            </a:r>
            <a:endParaRPr lang="en-US" sz="1100" dirty="0"/>
          </a:p>
          <a:p>
            <a:pPr algn="l" marL="342900" indent="-342900">
              <a:lnSpc>
                <a:spcPts val="11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Función </a:t>
            </a:r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6ABC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restar()</a:t>
            </a:r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resta 1 al contador</a:t>
            </a:r>
            <a:endParaRPr lang="en-US" sz="1100" dirty="0"/>
          </a:p>
          <a:p>
            <a:pPr algn="l" marL="342900" indent="-342900">
              <a:lnSpc>
                <a:spcPts val="1150"/>
              </a:lnSpc>
              <a:buSzPct val="100000"/>
              <a:buFont typeface="+mj-lt"/>
              <a:buAutoNum type="arabicPeriod" startAt="4"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Método </a:t>
            </a:r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6ABC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getElementById</a:t>
            </a:r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actualiza el contenido del DOM</a:t>
            </a:r>
            <a:endParaRPr lang="en-US" sz="1100" dirty="0"/>
          </a:p>
          <a:p>
            <a:pPr algn="l" marL="342900" indent="-342900">
              <a:lnSpc>
                <a:spcPts val="1150"/>
              </a:lnSpc>
              <a:buSzPct val="100000"/>
              <a:buFont typeface="+mj-lt"/>
              <a:buAutoNum type="arabicPeriod" startAt="5"/>
            </a:pPr>
            <a:r>
              <a:rPr lang="en-US" sz="1100" dirty="0">
                <a:solidFill>
                  <a:srgbClr val="000000"/>
                </a:solidFill>
                <a:highlight>
                  <a:srgbClr val="6ABCD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textContent</a:t>
            </a:r>
            <a:pPr algn="l" indent="0" marL="0">
              <a:lnSpc>
                <a:spcPts val="11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modifica el texto mostrado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2026-02-15T02:16:25Z</dcterms:created>
  <dcterms:modified xsi:type="dcterms:W3CDTF">2026-02-15T02:16:25Z</dcterms:modified>
</cp:coreProperties>
</file>